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8" r:id="rId6"/>
    <p:sldId id="269" r:id="rId7"/>
    <p:sldId id="270" r:id="rId8"/>
    <p:sldId id="263" r:id="rId9"/>
    <p:sldId id="260" r:id="rId10"/>
    <p:sldId id="261" r:id="rId11"/>
    <p:sldId id="265" r:id="rId12"/>
    <p:sldId id="266" r:id="rId13"/>
    <p:sldId id="267" r:id="rId14"/>
    <p:sldId id="26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7095" autoAdjust="0"/>
  </p:normalViewPr>
  <p:slideViewPr>
    <p:cSldViewPr snapToGrid="0">
      <p:cViewPr>
        <p:scale>
          <a:sx n="90" d="100"/>
          <a:sy n="90" d="100"/>
        </p:scale>
        <p:origin x="66" y="-6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8CF4B-8D2D-4FF8-BF4C-B0797BD1E892}" type="datetimeFigureOut">
              <a:rPr lang="en-US" smtClean="0"/>
              <a:t>1/24/2021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42A0D-BF85-42B8-8E57-B38B2CFF4BA6}" type="slidenum">
              <a:rPr lang="en-US" smtClean="0"/>
              <a:t>‹#›</a:t>
            </a:fld>
            <a:endParaRPr lang="en-US"/>
          </a:p>
        </p:txBody>
      </p:sp>
    </p:spTree>
    <p:extLst>
      <p:ext uri="{BB962C8B-B14F-4D97-AF65-F5344CB8AC3E}">
        <p14:creationId xmlns:p14="http://schemas.microsoft.com/office/powerpoint/2010/main" val="310027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energy efficient methods</a:t>
            </a:r>
            <a:r>
              <a:rPr lang="en-US" baseline="0" dirty="0" smtClean="0"/>
              <a:t> one can save cost through upgrading equipment, installing energy efficient lighting equipment and improving heating and cooling </a:t>
            </a:r>
            <a:r>
              <a:rPr lang="en-US" baseline="0" dirty="0" err="1" smtClean="0"/>
              <a:t>proess</a:t>
            </a:r>
            <a:r>
              <a:rPr lang="en-US" baseline="0" dirty="0" smtClean="0"/>
              <a:t>. Moreover, one can increase the efficiency of energy by designing and construction techniques to reduce cooling and heating</a:t>
            </a:r>
            <a:r>
              <a:rPr lang="en-US" dirty="0" smtClean="0"/>
              <a:t> </a:t>
            </a:r>
            <a:r>
              <a:rPr lang="en-US" dirty="0" err="1" smtClean="0"/>
              <a:t>process.finally</a:t>
            </a:r>
            <a:r>
              <a:rPr lang="en-US" dirty="0" smtClean="0"/>
              <a:t>, one should manage</a:t>
            </a:r>
            <a:r>
              <a:rPr lang="en-US" baseline="0" dirty="0" smtClean="0"/>
              <a:t> the energy being used. </a:t>
            </a:r>
            <a:endParaRPr lang="en-US" dirty="0"/>
          </a:p>
        </p:txBody>
      </p:sp>
      <p:sp>
        <p:nvSpPr>
          <p:cNvPr id="4" name="Slide Number Placeholder 3"/>
          <p:cNvSpPr>
            <a:spLocks noGrp="1"/>
          </p:cNvSpPr>
          <p:nvPr>
            <p:ph type="sldNum" sz="quarter" idx="10"/>
          </p:nvPr>
        </p:nvSpPr>
        <p:spPr/>
        <p:txBody>
          <a:bodyPr/>
          <a:lstStyle/>
          <a:p>
            <a:fld id="{4E642A0D-BF85-42B8-8E57-B38B2CFF4BA6}" type="slidenum">
              <a:rPr lang="en-US" smtClean="0"/>
              <a:t>7</a:t>
            </a:fld>
            <a:endParaRPr lang="en-US"/>
          </a:p>
        </p:txBody>
      </p:sp>
    </p:spTree>
    <p:extLst>
      <p:ext uri="{BB962C8B-B14F-4D97-AF65-F5344CB8AC3E}">
        <p14:creationId xmlns:p14="http://schemas.microsoft.com/office/powerpoint/2010/main" val="1197543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talks about the energy efficiency through reducing readmission. There is need for the hospitals to reduce the readmission of both inpatient and outpatient care in order to reduce the cost of operation, improve quality of service, and increase the patient satisfaction. The hospital management team can also deploy Re-use and recycle techniques to reduce the energy used in hospitals. The quality of operation will definitely improve. </a:t>
            </a:r>
            <a:endParaRPr lang="en-US" dirty="0"/>
          </a:p>
        </p:txBody>
      </p:sp>
      <p:sp>
        <p:nvSpPr>
          <p:cNvPr id="4" name="Slide Number Placeholder 3"/>
          <p:cNvSpPr>
            <a:spLocks noGrp="1"/>
          </p:cNvSpPr>
          <p:nvPr>
            <p:ph type="sldNum" sz="quarter" idx="10"/>
          </p:nvPr>
        </p:nvSpPr>
        <p:spPr/>
        <p:txBody>
          <a:bodyPr/>
          <a:lstStyle/>
          <a:p>
            <a:fld id="{4E642A0D-BF85-42B8-8E57-B38B2CFF4BA6}" type="slidenum">
              <a:rPr lang="en-US" smtClean="0"/>
              <a:t>8</a:t>
            </a:fld>
            <a:endParaRPr lang="en-US"/>
          </a:p>
        </p:txBody>
      </p:sp>
    </p:spTree>
    <p:extLst>
      <p:ext uri="{BB962C8B-B14F-4D97-AF65-F5344CB8AC3E}">
        <p14:creationId xmlns:p14="http://schemas.microsoft.com/office/powerpoint/2010/main" val="282417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A60C19-C265-412B-8D8F-E6C8E97B54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89D01BA-39C0-4180-94C6-0FA785F61F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1FC2EEE1-6D03-42CB-9584-1040CACC891E}"/>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34631BEB-E2F0-4857-A4AB-A2910146B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468AA38-2BF8-4957-B8C4-5DF043DC2969}"/>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015417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46391E-24E0-48AA-B75E-97A411FB28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2C011DF-D91B-4A6C-A68B-6C083863E5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590E61F-9B9A-4AE9-9C1A-DDF7C5D112D8}"/>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1E15C970-7E53-4709-BFCC-8644DCCEB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E20BCD9-F3F1-469E-845A-0A04131C1DB6}"/>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36414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85D149-EDD5-4772-BF3F-3E6BDBBB98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65C1E1A-D3A1-408D-98A7-F08D2CFE86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0ACD8E2-8D06-49E5-A698-2540BE9674A4}"/>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BBB9B487-AF8E-4E36-BF94-B9EA1CA53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2B01A7D-A18D-43C4-89E9-7E5720A2835E}"/>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15418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1AE0A3-3C35-4F3D-970D-39815D7F7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6B99778-637E-4E0D-B26A-706250AA82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97DA752-B090-4764-AA32-D9FD03F046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2B95300-35AA-4AC1-B325-24E4672CBDA2}"/>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16EB0657-84BE-47DF-A6AD-48666E7924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F90FBAF-68E1-419A-A0A4-869434487837}"/>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30955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211EC7-9000-493F-81D4-FB1DB26642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198639E-F387-4891-B993-1C169B035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7CE2D2D-3E57-46C8-BDFD-3B49D513AD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D5CF42-EACF-4880-9297-0D20116E51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FBB2421-C382-4F42-B80F-36EFCFEBCC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24A1F52-6C99-42FA-A23B-2145E569344C}"/>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8" name="Footer Placeholder 7">
            <a:extLst>
              <a:ext uri="{FF2B5EF4-FFF2-40B4-BE49-F238E27FC236}">
                <a16:creationId xmlns:a16="http://schemas.microsoft.com/office/drawing/2014/main" xmlns="" id="{E6E365D0-9B95-4284-92AF-08D3652EB9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E2DE798-5B1A-47DA-B867-2C7361D89AE8}"/>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939188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2E1307-C6A3-4A91-AA73-C221BE94BA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B007B70-D3CC-4202-9591-C1BF4B8DF3C4}"/>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4" name="Footer Placeholder 3">
            <a:extLst>
              <a:ext uri="{FF2B5EF4-FFF2-40B4-BE49-F238E27FC236}">
                <a16:creationId xmlns:a16="http://schemas.microsoft.com/office/drawing/2014/main" xmlns="" id="{E0EBB60B-C3E0-4C8C-A143-76F1B1FCE4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9A17359-8B17-411A-85A2-03DD0B719528}"/>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176452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3985B7A-6CE9-4536-BB43-DC2012181F4D}"/>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3" name="Footer Placeholder 2">
            <a:extLst>
              <a:ext uri="{FF2B5EF4-FFF2-40B4-BE49-F238E27FC236}">
                <a16:creationId xmlns:a16="http://schemas.microsoft.com/office/drawing/2014/main" xmlns="" id="{8F209967-C409-4279-9868-63E9166DD5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33727EC-4039-49AE-8463-CF1E08D5C82D}"/>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12919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DD89B8-CF97-444E-8444-3A83190B1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45F799C-3131-4594-BEDC-3DE32C5AE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9A71BB0-397D-41C9-BDE1-3993DED68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84E1BFC-5D42-48D6-B93D-BAF0974A9EF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4AE3BD82-479D-47D7-9309-EF9C4128F6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5B74D38-2320-472C-9038-0981DEECAD25}"/>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15765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BBE002-D6A2-4799-BE48-88BB824FC3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06F9200-9131-4B0F-A645-2B833BFC0D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DD12110F-44DC-449A-9CC2-EE55B9257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65E2C43-A5F4-4CB3-9A80-22227BB956E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F955FB81-A06F-48DB-A902-65FF41EC0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DCDEF52-C314-4055-AE08-753D3D90365C}"/>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8616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325379-71E7-4793-BCF2-2D6154C4B9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6EDB5DC-A0DC-4528-B271-87CC2FA900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9B890DE-11D3-47C8-9912-BBCE6335AB42}"/>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6BE93A5E-806C-4671-88B2-690038B2D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78B4EB3-1BAE-4DCD-94A5-BB091712E802}"/>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077556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0C9EF9D-F203-47B6-9C80-9267F72B14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C151CDA-08A2-4FFC-BED0-D2F1942931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390C438-DBDC-4757-864A-EB5660DECAD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D14FC34B-0B6D-46CE-8741-F2EBCD659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9BC1CF7-8F15-45EF-B644-28721773F5E5}"/>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1728773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D22DBA3-5FA9-4B1E-8C35-527F83FA38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B754AABC-17C1-4F4E-955E-5E28C421C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CCA9B9E-DAD9-4FDF-A410-B240989AC4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E9771E23-4A06-4880-A082-10C78B9952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A50A9ED-4FF9-44C9-BBEC-BB4E00FE8D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B4C673-E56E-421E-9FA3-218B4A0BA45B}" type="slidenum">
              <a:rPr lang="en-US" smtClean="0"/>
              <a:t>‹#›</a:t>
            </a:fld>
            <a:endParaRPr lang="en-US"/>
          </a:p>
        </p:txBody>
      </p:sp>
    </p:spTree>
    <p:extLst>
      <p:ext uri="{BB962C8B-B14F-4D97-AF65-F5344CB8AC3E}">
        <p14:creationId xmlns:p14="http://schemas.microsoft.com/office/powerpoint/2010/main" val="3232022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8B95D321-6E22-48A9-9AAA-AF735E170CB0}"/>
              </a:ext>
            </a:extLst>
          </p:cNvPr>
          <p:cNvPicPr>
            <a:picLocks noChangeAspect="1"/>
          </p:cNvPicPr>
          <p:nvPr/>
        </p:nvPicPr>
        <p:blipFill rotWithShape="1">
          <a:blip r:embed="rId2"/>
          <a:srcRect t="673" r="21000" b="8418"/>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xmlns=""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xmlns="" id="{6060016D-5435-42B6-9C10-643D885AC86C}"/>
              </a:ext>
            </a:extLst>
          </p:cNvPr>
          <p:cNvSpPr>
            <a:spLocks noGrp="1"/>
          </p:cNvSpPr>
          <p:nvPr>
            <p:ph type="title"/>
          </p:nvPr>
        </p:nvSpPr>
        <p:spPr>
          <a:xfrm>
            <a:off x="371094" y="1161288"/>
            <a:ext cx="3438144" cy="1124712"/>
          </a:xfrm>
        </p:spPr>
        <p:txBody>
          <a:bodyPr anchor="b">
            <a:normAutofit/>
          </a:bodyPr>
          <a:lstStyle/>
          <a:p>
            <a:r>
              <a:rPr lang="en-US" sz="2800" dirty="0"/>
              <a:t>Sustainability Initiative </a:t>
            </a:r>
          </a:p>
        </p:txBody>
      </p:sp>
      <p:sp>
        <p:nvSpPr>
          <p:cNvPr id="16" name="Rectangle 15">
            <a:extLst>
              <a:ext uri="{FF2B5EF4-FFF2-40B4-BE49-F238E27FC236}">
                <a16:creationId xmlns:a16="http://schemas.microsoft.com/office/drawing/2014/main" xmlns=""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xmlns="" id="{55CB8FC6-CEE4-42A3-99BA-1756B3A8DEDA}"/>
              </a:ext>
            </a:extLst>
          </p:cNvPr>
          <p:cNvSpPr>
            <a:spLocks noGrp="1"/>
          </p:cNvSpPr>
          <p:nvPr>
            <p:ph idx="1"/>
          </p:nvPr>
        </p:nvSpPr>
        <p:spPr>
          <a:xfrm>
            <a:off x="371094" y="2718054"/>
            <a:ext cx="3438906" cy="3207258"/>
          </a:xfrm>
        </p:spPr>
        <p:txBody>
          <a:bodyPr anchor="t">
            <a:normAutofit/>
          </a:bodyPr>
          <a:lstStyle/>
          <a:p>
            <a:pPr marL="0" indent="0" algn="ctr">
              <a:buNone/>
            </a:pPr>
            <a:r>
              <a:rPr lang="en-US" sz="1400" dirty="0"/>
              <a:t>By:</a:t>
            </a:r>
          </a:p>
          <a:p>
            <a:pPr marL="0" indent="0" algn="ctr">
              <a:buNone/>
            </a:pPr>
            <a:r>
              <a:rPr lang="en-US" sz="1400" dirty="0"/>
              <a:t> Merna Ayad, </a:t>
            </a:r>
            <a:r>
              <a:rPr lang="en-US" sz="1400" dirty="0" err="1"/>
              <a:t>Lacreasha</a:t>
            </a:r>
            <a:r>
              <a:rPr lang="en-US" sz="1400" dirty="0"/>
              <a:t> Banks, </a:t>
            </a:r>
            <a:r>
              <a:rPr lang="en-US" sz="1400" dirty="0" err="1"/>
              <a:t>Forell</a:t>
            </a:r>
            <a:r>
              <a:rPr lang="en-US" sz="1400" dirty="0"/>
              <a:t> Bering, Dr. Frank </a:t>
            </a:r>
            <a:r>
              <a:rPr lang="en-US" sz="1400" dirty="0" err="1"/>
              <a:t>Biondolillo</a:t>
            </a:r>
            <a:r>
              <a:rPr lang="en-US" sz="1400" dirty="0"/>
              <a:t>, Kristy Burns, Yadira Castro, Ashley Kolb and Austin Wolf</a:t>
            </a:r>
          </a:p>
          <a:p>
            <a:pPr marL="0" indent="0" algn="ctr">
              <a:buNone/>
            </a:pPr>
            <a:r>
              <a:rPr lang="en-US" sz="1400" dirty="0"/>
              <a:t>January 21, 2021</a:t>
            </a:r>
          </a:p>
          <a:p>
            <a:pPr marL="0" indent="0" algn="ctr">
              <a:buNone/>
            </a:pPr>
            <a:r>
              <a:rPr lang="en-US" sz="1400" dirty="0"/>
              <a:t>MHA/560: Creating A Sustainable Legacy: Healthy Communities</a:t>
            </a:r>
          </a:p>
          <a:p>
            <a:pPr marL="0" indent="0" algn="ctr">
              <a:buNone/>
            </a:pPr>
            <a:r>
              <a:rPr lang="en-US" sz="1400" dirty="0"/>
              <a:t>Instructor: Helen Cole</a:t>
            </a:r>
          </a:p>
          <a:p>
            <a:endParaRPr lang="en-US" sz="1700" dirty="0"/>
          </a:p>
        </p:txBody>
      </p:sp>
    </p:spTree>
    <p:extLst>
      <p:ext uri="{BB962C8B-B14F-4D97-AF65-F5344CB8AC3E}">
        <p14:creationId xmlns:p14="http://schemas.microsoft.com/office/powerpoint/2010/main" val="5425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F94AA2BD-2E3F-4B1D-8127-5744B81153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0AE6853-F0F3-444F-A6CB-34BDC4C6E6EB}"/>
              </a:ext>
            </a:extLst>
          </p:cNvPr>
          <p:cNvSpPr>
            <a:spLocks noGrp="1"/>
          </p:cNvSpPr>
          <p:nvPr>
            <p:ph type="title"/>
          </p:nvPr>
        </p:nvSpPr>
        <p:spPr>
          <a:xfrm>
            <a:off x="411480" y="987552"/>
            <a:ext cx="4485861" cy="1088136"/>
          </a:xfrm>
        </p:spPr>
        <p:txBody>
          <a:bodyPr anchor="b">
            <a:normAutofit/>
          </a:bodyPr>
          <a:lstStyle/>
          <a:p>
            <a:r>
              <a:rPr lang="en-US" sz="3400" dirty="0"/>
              <a:t>Initiative Overview</a:t>
            </a:r>
          </a:p>
        </p:txBody>
      </p:sp>
      <p:sp>
        <p:nvSpPr>
          <p:cNvPr id="13" name="Rectangle 12">
            <a:extLst>
              <a:ext uri="{FF2B5EF4-FFF2-40B4-BE49-F238E27FC236}">
                <a16:creationId xmlns:a16="http://schemas.microsoft.com/office/drawing/2014/main" xmlns="" id="{4BD02261-2DC8-4AA8-9E16-7751AE8924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3D752CF2-2291-40B5-B462-C17B174C10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Content Placeholder 7">
            <a:extLst>
              <a:ext uri="{FF2B5EF4-FFF2-40B4-BE49-F238E27FC236}">
                <a16:creationId xmlns:a16="http://schemas.microsoft.com/office/drawing/2014/main" xmlns="" id="{4C771075-CB95-48A6-94C8-8ADF38955276}"/>
              </a:ext>
            </a:extLst>
          </p:cNvPr>
          <p:cNvSpPr>
            <a:spLocks noGrp="1"/>
          </p:cNvSpPr>
          <p:nvPr>
            <p:ph idx="1"/>
          </p:nvPr>
        </p:nvSpPr>
        <p:spPr>
          <a:xfrm>
            <a:off x="411479" y="2688336"/>
            <a:ext cx="4498848" cy="3584448"/>
          </a:xfrm>
        </p:spPr>
        <p:txBody>
          <a:bodyPr anchor="t">
            <a:normAutofit/>
          </a:bodyPr>
          <a:lstStyle/>
          <a:p>
            <a:endParaRPr lang="en-US" sz="1800"/>
          </a:p>
        </p:txBody>
      </p:sp>
      <p:pic>
        <p:nvPicPr>
          <p:cNvPr id="4" name="Content Placeholder 3">
            <a:extLst>
              <a:ext uri="{FF2B5EF4-FFF2-40B4-BE49-F238E27FC236}">
                <a16:creationId xmlns:a16="http://schemas.microsoft.com/office/drawing/2014/main" xmlns="" id="{96FC99C6-DAC6-450F-A43F-8D2FA86F75D9}"/>
              </a:ext>
            </a:extLst>
          </p:cNvPr>
          <p:cNvPicPr>
            <a:picLocks noChangeAspect="1"/>
          </p:cNvPicPr>
          <p:nvPr/>
        </p:nvPicPr>
        <p:blipFill rotWithShape="1">
          <a:blip r:embed="rId2"/>
          <a:srcRect t="377" r="-1"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393546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E45CA849-654C-4173-AD99-B3A2528275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7898A30-E7F7-4D81-B9EE-38ADC50A743B}"/>
              </a:ext>
            </a:extLst>
          </p:cNvPr>
          <p:cNvSpPr>
            <a:spLocks noGrp="1"/>
          </p:cNvSpPr>
          <p:nvPr>
            <p:ph type="title"/>
          </p:nvPr>
        </p:nvSpPr>
        <p:spPr>
          <a:xfrm>
            <a:off x="429768" y="411480"/>
            <a:ext cx="11201400" cy="1106424"/>
          </a:xfrm>
        </p:spPr>
        <p:txBody>
          <a:bodyPr>
            <a:normAutofit/>
          </a:bodyPr>
          <a:lstStyle/>
          <a:p>
            <a:pPr algn="ctr"/>
            <a:r>
              <a:rPr lang="en-US" sz="3600" dirty="0"/>
              <a:t>Patterns and Similarities </a:t>
            </a:r>
          </a:p>
        </p:txBody>
      </p:sp>
      <p:sp>
        <p:nvSpPr>
          <p:cNvPr id="13" name="Rectangle 12">
            <a:extLst>
              <a:ext uri="{FF2B5EF4-FFF2-40B4-BE49-F238E27FC236}">
                <a16:creationId xmlns:a16="http://schemas.microsoft.com/office/drawing/2014/main" xmlns="" id="{3E23A947-2D45-4208-AE2B-64948C87A3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879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53D7035E-9793-4F6D-BF09-F838422A1B55}"/>
              </a:ext>
            </a:extLst>
          </p:cNvPr>
          <p:cNvPicPr>
            <a:picLocks noChangeAspect="1"/>
          </p:cNvPicPr>
          <p:nvPr/>
        </p:nvPicPr>
        <p:blipFill rotWithShape="1">
          <a:blip r:embed="rId2"/>
          <a:srcRect l="15039" r="11543"/>
          <a:stretch/>
        </p:blipFill>
        <p:spPr>
          <a:xfrm>
            <a:off x="429768" y="1721922"/>
            <a:ext cx="6704891" cy="4520559"/>
          </a:xfrm>
          <a:prstGeom prst="rect">
            <a:avLst/>
          </a:prstGeom>
        </p:spPr>
      </p:pic>
      <p:sp useBgFill="1">
        <p:nvSpPr>
          <p:cNvPr id="15" name="Rectangle 14">
            <a:extLst>
              <a:ext uri="{FF2B5EF4-FFF2-40B4-BE49-F238E27FC236}">
                <a16:creationId xmlns:a16="http://schemas.microsoft.com/office/drawing/2014/main" xmlns="" id="{E5BBB0F9-6A59-4D02-A9C7-A2D6516684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43801" y="1721922"/>
            <a:ext cx="4218432"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xmlns="" id="{0EBA90B5-A4B1-444F-BD4B-557A8D2932C9}"/>
              </a:ext>
            </a:extLst>
          </p:cNvPr>
          <p:cNvSpPr>
            <a:spLocks noGrp="1"/>
          </p:cNvSpPr>
          <p:nvPr>
            <p:ph idx="1"/>
          </p:nvPr>
        </p:nvSpPr>
        <p:spPr>
          <a:xfrm>
            <a:off x="7938752" y="2020824"/>
            <a:ext cx="3455097" cy="3959352"/>
          </a:xfrm>
        </p:spPr>
        <p:txBody>
          <a:bodyPr anchor="ctr">
            <a:normAutofit/>
          </a:bodyPr>
          <a:lstStyle/>
          <a:p>
            <a:endParaRPr lang="en-US" sz="1800"/>
          </a:p>
        </p:txBody>
      </p:sp>
    </p:spTree>
    <p:extLst>
      <p:ext uri="{BB962C8B-B14F-4D97-AF65-F5344CB8AC3E}">
        <p14:creationId xmlns:p14="http://schemas.microsoft.com/office/powerpoint/2010/main" val="379944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xmlns=""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ADD43E9E-0C95-4951-A0AF-1037FFA8290B}"/>
              </a:ext>
            </a:extLst>
          </p:cNvPr>
          <p:cNvSpPr>
            <a:spLocks noGrp="1"/>
          </p:cNvSpPr>
          <p:nvPr>
            <p:ph type="title"/>
          </p:nvPr>
        </p:nvSpPr>
        <p:spPr>
          <a:xfrm>
            <a:off x="1115568" y="548640"/>
            <a:ext cx="10168128" cy="1179576"/>
          </a:xfrm>
        </p:spPr>
        <p:txBody>
          <a:bodyPr>
            <a:normAutofit/>
          </a:bodyPr>
          <a:lstStyle/>
          <a:p>
            <a:pPr algn="ctr"/>
            <a:r>
              <a:rPr lang="en-US" sz="4000" dirty="0"/>
              <a:t>State and Federal Agencies</a:t>
            </a:r>
          </a:p>
        </p:txBody>
      </p:sp>
      <p:sp>
        <p:nvSpPr>
          <p:cNvPr id="17" name="Rectangle 16">
            <a:extLst>
              <a:ext uri="{FF2B5EF4-FFF2-40B4-BE49-F238E27FC236}">
                <a16:creationId xmlns:a16="http://schemas.microsoft.com/office/drawing/2014/main" xmlns=""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37EEEF69-2EFF-4091-9001-E51D0BDC4214}"/>
              </a:ext>
            </a:extLst>
          </p:cNvPr>
          <p:cNvPicPr>
            <a:picLocks noChangeAspect="1"/>
          </p:cNvPicPr>
          <p:nvPr/>
        </p:nvPicPr>
        <p:blipFill rotWithShape="1">
          <a:blip r:embed="rId2"/>
          <a:srcRect t="2253" r="1" b="5040"/>
          <a:stretch/>
        </p:blipFill>
        <p:spPr>
          <a:xfrm>
            <a:off x="908304" y="2478024"/>
            <a:ext cx="6009855" cy="3694176"/>
          </a:xfrm>
          <a:prstGeom prst="rect">
            <a:avLst/>
          </a:prstGeom>
        </p:spPr>
      </p:pic>
      <p:sp>
        <p:nvSpPr>
          <p:cNvPr id="8" name="Content Placeholder 7">
            <a:extLst>
              <a:ext uri="{FF2B5EF4-FFF2-40B4-BE49-F238E27FC236}">
                <a16:creationId xmlns:a16="http://schemas.microsoft.com/office/drawing/2014/main" xmlns="" id="{33284505-7777-4016-A416-BA9414B5F84D}"/>
              </a:ext>
            </a:extLst>
          </p:cNvPr>
          <p:cNvSpPr>
            <a:spLocks noGrp="1"/>
          </p:cNvSpPr>
          <p:nvPr>
            <p:ph idx="1"/>
          </p:nvPr>
        </p:nvSpPr>
        <p:spPr>
          <a:xfrm>
            <a:off x="7411453" y="2478024"/>
            <a:ext cx="3872243" cy="3694176"/>
          </a:xfrm>
        </p:spPr>
        <p:txBody>
          <a:bodyPr anchor="ctr">
            <a:normAutofit/>
          </a:bodyPr>
          <a:lstStyle/>
          <a:p>
            <a:endParaRPr lang="en-US" sz="1800"/>
          </a:p>
        </p:txBody>
      </p:sp>
    </p:spTree>
    <p:extLst>
      <p:ext uri="{BB962C8B-B14F-4D97-AF65-F5344CB8AC3E}">
        <p14:creationId xmlns:p14="http://schemas.microsoft.com/office/powerpoint/2010/main" val="3902040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5DF40726-9B19-4165-9C26-757D16E19E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23778E4-1740-4F2A-8243-62A1D61E2D8D}"/>
              </a:ext>
            </a:extLst>
          </p:cNvPr>
          <p:cNvSpPr>
            <a:spLocks noGrp="1"/>
          </p:cNvSpPr>
          <p:nvPr>
            <p:ph type="title"/>
          </p:nvPr>
        </p:nvSpPr>
        <p:spPr>
          <a:xfrm>
            <a:off x="838199" y="564211"/>
            <a:ext cx="4571999" cy="1165002"/>
          </a:xfrm>
        </p:spPr>
        <p:txBody>
          <a:bodyPr anchor="b">
            <a:normAutofit/>
          </a:bodyPr>
          <a:lstStyle/>
          <a:p>
            <a:pPr algn="ctr"/>
            <a:r>
              <a:rPr lang="en-US" sz="3600" dirty="0"/>
              <a:t>Red Bag Waste Reduction</a:t>
            </a:r>
          </a:p>
        </p:txBody>
      </p:sp>
      <p:sp>
        <p:nvSpPr>
          <p:cNvPr id="8" name="Content Placeholder 7">
            <a:extLst>
              <a:ext uri="{FF2B5EF4-FFF2-40B4-BE49-F238E27FC236}">
                <a16:creationId xmlns:a16="http://schemas.microsoft.com/office/drawing/2014/main" xmlns="" id="{EA2D5F1D-E896-4E83-849B-40E7CE17D5ED}"/>
              </a:ext>
            </a:extLst>
          </p:cNvPr>
          <p:cNvSpPr>
            <a:spLocks noGrp="1"/>
          </p:cNvSpPr>
          <p:nvPr>
            <p:ph idx="1"/>
          </p:nvPr>
        </p:nvSpPr>
        <p:spPr>
          <a:xfrm>
            <a:off x="838199" y="2055327"/>
            <a:ext cx="4571999" cy="3776975"/>
          </a:xfrm>
        </p:spPr>
        <p:txBody>
          <a:bodyPr>
            <a:normAutofit/>
          </a:bodyPr>
          <a:lstStyle/>
          <a:p>
            <a:endParaRPr lang="en-US" sz="1800"/>
          </a:p>
        </p:txBody>
      </p:sp>
      <p:pic>
        <p:nvPicPr>
          <p:cNvPr id="4" name="Content Placeholder 3">
            <a:extLst>
              <a:ext uri="{FF2B5EF4-FFF2-40B4-BE49-F238E27FC236}">
                <a16:creationId xmlns:a16="http://schemas.microsoft.com/office/drawing/2014/main" xmlns="" id="{23F6A651-9FEB-444D-8DC9-A0E19B4CBD11}"/>
              </a:ext>
            </a:extLst>
          </p:cNvPr>
          <p:cNvPicPr>
            <a:picLocks noChangeAspect="1"/>
          </p:cNvPicPr>
          <p:nvPr/>
        </p:nvPicPr>
        <p:blipFill rotWithShape="1">
          <a:blip r:embed="rId2"/>
          <a:srcRect t="5573" r="2" b="17553"/>
          <a:stretch/>
        </p:blipFill>
        <p:spPr>
          <a:xfrm>
            <a:off x="6190488" y="566928"/>
            <a:ext cx="5157216" cy="5286197"/>
          </a:xfrm>
          <a:prstGeom prst="rect">
            <a:avLst/>
          </a:prstGeom>
        </p:spPr>
      </p:pic>
      <p:sp>
        <p:nvSpPr>
          <p:cNvPr id="13" name="Rectangle 12">
            <a:extLst>
              <a:ext uri="{FF2B5EF4-FFF2-40B4-BE49-F238E27FC236}">
                <a16:creationId xmlns:a16="http://schemas.microsoft.com/office/drawing/2014/main" xmlns="" id="{2089CB41-F399-4AEB-980C-5BFB1049CB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1BFC967B-3DD6-463D-9DB9-6E4419AE0D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22115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xmlns=""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8950C743-D05B-4FBA-9764-E719A6BC94A6}"/>
              </a:ext>
            </a:extLst>
          </p:cNvPr>
          <p:cNvSpPr>
            <a:spLocks noGrp="1"/>
          </p:cNvSpPr>
          <p:nvPr>
            <p:ph type="title"/>
          </p:nvPr>
        </p:nvSpPr>
        <p:spPr>
          <a:xfrm>
            <a:off x="1115568" y="548640"/>
            <a:ext cx="10168128" cy="1179576"/>
          </a:xfrm>
        </p:spPr>
        <p:txBody>
          <a:bodyPr>
            <a:normAutofit/>
          </a:bodyPr>
          <a:lstStyle/>
          <a:p>
            <a:pPr algn="ctr"/>
            <a:r>
              <a:rPr lang="en-US" sz="4000" dirty="0"/>
              <a:t>Red bag Waste Reduction</a:t>
            </a:r>
          </a:p>
        </p:txBody>
      </p:sp>
      <p:sp>
        <p:nvSpPr>
          <p:cNvPr id="17" name="Rectangle 16">
            <a:extLst>
              <a:ext uri="{FF2B5EF4-FFF2-40B4-BE49-F238E27FC236}">
                <a16:creationId xmlns:a16="http://schemas.microsoft.com/office/drawing/2014/main" xmlns=""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0005A153-9022-4FD9-9EE6-AB84FB5C0A87}"/>
              </a:ext>
            </a:extLst>
          </p:cNvPr>
          <p:cNvPicPr>
            <a:picLocks noChangeAspect="1"/>
          </p:cNvPicPr>
          <p:nvPr/>
        </p:nvPicPr>
        <p:blipFill rotWithShape="1">
          <a:blip r:embed="rId2"/>
          <a:srcRect l="9783" r="30024" b="1"/>
          <a:stretch/>
        </p:blipFill>
        <p:spPr>
          <a:xfrm>
            <a:off x="908304" y="2478024"/>
            <a:ext cx="6009855" cy="3694176"/>
          </a:xfrm>
          <a:prstGeom prst="rect">
            <a:avLst/>
          </a:prstGeom>
        </p:spPr>
      </p:pic>
      <p:sp>
        <p:nvSpPr>
          <p:cNvPr id="8" name="Content Placeholder 7">
            <a:extLst>
              <a:ext uri="{FF2B5EF4-FFF2-40B4-BE49-F238E27FC236}">
                <a16:creationId xmlns:a16="http://schemas.microsoft.com/office/drawing/2014/main" xmlns="" id="{7AF6A988-4462-4EF6-94C9-AA0743BB14F7}"/>
              </a:ext>
            </a:extLst>
          </p:cNvPr>
          <p:cNvSpPr>
            <a:spLocks noGrp="1"/>
          </p:cNvSpPr>
          <p:nvPr>
            <p:ph idx="1"/>
          </p:nvPr>
        </p:nvSpPr>
        <p:spPr>
          <a:xfrm>
            <a:off x="7411453" y="2478024"/>
            <a:ext cx="3872243" cy="3694176"/>
          </a:xfrm>
        </p:spPr>
        <p:txBody>
          <a:bodyPr anchor="ctr">
            <a:normAutofit/>
          </a:bodyPr>
          <a:lstStyle/>
          <a:p>
            <a:endParaRPr lang="en-US" sz="1800"/>
          </a:p>
        </p:txBody>
      </p:sp>
    </p:spTree>
    <p:extLst>
      <p:ext uri="{BB962C8B-B14F-4D97-AF65-F5344CB8AC3E}">
        <p14:creationId xmlns:p14="http://schemas.microsoft.com/office/powerpoint/2010/main" val="16842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91F32EBA-ED97-466E-8CFA-8382584155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34D738B-D736-47D8-8898-E02717260A39}"/>
              </a:ext>
            </a:extLst>
          </p:cNvPr>
          <p:cNvSpPr>
            <a:spLocks noGrp="1"/>
          </p:cNvSpPr>
          <p:nvPr>
            <p:ph type="title"/>
          </p:nvPr>
        </p:nvSpPr>
        <p:spPr>
          <a:xfrm>
            <a:off x="965199" y="851517"/>
            <a:ext cx="5130795" cy="1461778"/>
          </a:xfrm>
        </p:spPr>
        <p:txBody>
          <a:bodyPr>
            <a:normAutofit/>
          </a:bodyPr>
          <a:lstStyle/>
          <a:p>
            <a:r>
              <a:rPr lang="en-US" sz="4000" dirty="0"/>
              <a:t>Energy Efficient Hospital </a:t>
            </a:r>
          </a:p>
        </p:txBody>
      </p:sp>
      <p:sp>
        <p:nvSpPr>
          <p:cNvPr id="8" name="Content Placeholder 7">
            <a:extLst>
              <a:ext uri="{FF2B5EF4-FFF2-40B4-BE49-F238E27FC236}">
                <a16:creationId xmlns:a16="http://schemas.microsoft.com/office/drawing/2014/main" xmlns="" id="{5FE6CE27-4EFD-49AF-92C3-258924F1707D}"/>
              </a:ext>
            </a:extLst>
          </p:cNvPr>
          <p:cNvSpPr>
            <a:spLocks noGrp="1"/>
          </p:cNvSpPr>
          <p:nvPr>
            <p:ph idx="1"/>
          </p:nvPr>
        </p:nvSpPr>
        <p:spPr>
          <a:xfrm>
            <a:off x="965200" y="2470248"/>
            <a:ext cx="4048344" cy="3536236"/>
          </a:xfrm>
        </p:spPr>
        <p:txBody>
          <a:bodyPr>
            <a:normAutofit fontScale="70000" lnSpcReduction="20000"/>
          </a:bodyPr>
          <a:lstStyle/>
          <a:p>
            <a:r>
              <a:rPr lang="en-US" sz="2400" dirty="0" smtClean="0"/>
              <a:t>Cost saving – Energy efficient measures can be put in place to save cost by;</a:t>
            </a:r>
          </a:p>
          <a:p>
            <a:pPr>
              <a:buFont typeface="Wingdings" panose="05000000000000000000" pitchFamily="2" charset="2"/>
              <a:buChar char="v"/>
            </a:pPr>
            <a:r>
              <a:rPr lang="en-US" sz="2400" dirty="0" smtClean="0"/>
              <a:t>Upgrading equipment.</a:t>
            </a:r>
          </a:p>
          <a:p>
            <a:pPr>
              <a:buFont typeface="Wingdings" panose="05000000000000000000" pitchFamily="2" charset="2"/>
              <a:buChar char="v"/>
            </a:pPr>
            <a:r>
              <a:rPr lang="en-US" sz="2400" dirty="0" smtClean="0"/>
              <a:t>Installing energy efficient </a:t>
            </a:r>
            <a:r>
              <a:rPr lang="en-US" sz="2400" dirty="0"/>
              <a:t>lighting equipment, </a:t>
            </a:r>
            <a:r>
              <a:rPr lang="en-US" sz="2400" dirty="0" smtClean="0"/>
              <a:t>(</a:t>
            </a:r>
            <a:r>
              <a:rPr lang="en-US" sz="2400" dirty="0" err="1" smtClean="0"/>
              <a:t>Buonomano</a:t>
            </a:r>
            <a:r>
              <a:rPr lang="en-US" sz="2400" dirty="0"/>
              <a:t>, </a:t>
            </a:r>
            <a:r>
              <a:rPr lang="en-US" sz="2400" dirty="0" smtClean="0"/>
              <a:t>et al, 2014).</a:t>
            </a:r>
            <a:endParaRPr lang="en-US" sz="2400" dirty="0" smtClean="0"/>
          </a:p>
          <a:p>
            <a:pPr>
              <a:buFont typeface="Wingdings" panose="05000000000000000000" pitchFamily="2" charset="2"/>
              <a:buChar char="v"/>
            </a:pPr>
            <a:r>
              <a:rPr lang="en-US" sz="2400" dirty="0" smtClean="0"/>
              <a:t>Improve heating and cooling process.</a:t>
            </a:r>
          </a:p>
          <a:p>
            <a:r>
              <a:rPr lang="en-US" sz="2400" dirty="0" smtClean="0"/>
              <a:t>Increased efficiency-energy efficiency can be improved through</a:t>
            </a:r>
          </a:p>
          <a:p>
            <a:pPr>
              <a:buFont typeface="Wingdings" panose="05000000000000000000" pitchFamily="2" charset="2"/>
              <a:buChar char="q"/>
            </a:pPr>
            <a:r>
              <a:rPr lang="en-US" sz="2400" dirty="0" smtClean="0"/>
              <a:t>designing and construction techniques to reduce cooling, heating lighting loads.</a:t>
            </a:r>
          </a:p>
          <a:p>
            <a:pPr>
              <a:buFont typeface="Wingdings" panose="05000000000000000000" pitchFamily="2" charset="2"/>
              <a:buChar char="q"/>
            </a:pPr>
            <a:r>
              <a:rPr lang="en-US" sz="2400" dirty="0" smtClean="0"/>
              <a:t>It can also be done through upgrades and replacing of energy using equipment and;</a:t>
            </a:r>
          </a:p>
          <a:p>
            <a:pPr>
              <a:buFont typeface="Wingdings" panose="05000000000000000000" pitchFamily="2" charset="2"/>
              <a:buChar char="q"/>
            </a:pPr>
            <a:r>
              <a:rPr lang="en-US" sz="2400" dirty="0" smtClean="0"/>
              <a:t>Managing energy use. </a:t>
            </a:r>
            <a:endParaRPr lang="en-US" sz="2400" dirty="0" smtClean="0"/>
          </a:p>
          <a:p>
            <a:endParaRPr lang="en-US" sz="2400" dirty="0" smtClean="0"/>
          </a:p>
          <a:p>
            <a:endParaRPr lang="en-US" sz="2400" dirty="0"/>
          </a:p>
        </p:txBody>
      </p:sp>
      <p:pic>
        <p:nvPicPr>
          <p:cNvPr id="4" name="Content Placeholder 3">
            <a:extLst>
              <a:ext uri="{FF2B5EF4-FFF2-40B4-BE49-F238E27FC236}">
                <a16:creationId xmlns:a16="http://schemas.microsoft.com/office/drawing/2014/main" xmlns="" id="{14BD01FC-0E1B-4E09-ACCB-182478949AC5}"/>
              </a:ext>
            </a:extLst>
          </p:cNvPr>
          <p:cNvPicPr>
            <a:picLocks noChangeAspect="1"/>
          </p:cNvPicPr>
          <p:nvPr/>
        </p:nvPicPr>
        <p:blipFill rotWithShape="1">
          <a:blip r:embed="rId3"/>
          <a:srcRect l="7004" r="13213" b="2"/>
          <a:stretch/>
        </p:blipFill>
        <p:spPr>
          <a:xfrm>
            <a:off x="5510369" y="851517"/>
            <a:ext cx="6184807" cy="5154967"/>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spTree>
    <p:extLst>
      <p:ext uri="{BB962C8B-B14F-4D97-AF65-F5344CB8AC3E}">
        <p14:creationId xmlns:p14="http://schemas.microsoft.com/office/powerpoint/2010/main" val="321747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arn(inVertic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arn(inVertical)">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barn(inVertical)">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barn(inVertical)">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barn(inVertical)">
                                      <p:cBhvr>
                                        <p:cTn id="42" dur="500"/>
                                        <p:tgtEl>
                                          <p:spTgt spid="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barn(inVertical)">
                                      <p:cBhvr>
                                        <p:cTn id="4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1F32EBA-ED97-466E-8CFA-8382584155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6E67D07-53AA-4D74-9AA5-64FD408D562E}"/>
              </a:ext>
            </a:extLst>
          </p:cNvPr>
          <p:cNvSpPr>
            <a:spLocks noGrp="1"/>
          </p:cNvSpPr>
          <p:nvPr>
            <p:ph type="title"/>
          </p:nvPr>
        </p:nvSpPr>
        <p:spPr>
          <a:xfrm>
            <a:off x="965199" y="851517"/>
            <a:ext cx="5130795" cy="1461778"/>
          </a:xfrm>
        </p:spPr>
        <p:txBody>
          <a:bodyPr>
            <a:normAutofit/>
          </a:bodyPr>
          <a:lstStyle/>
          <a:p>
            <a:r>
              <a:rPr lang="en-US" sz="4000" dirty="0"/>
              <a:t>Energy Efficient Hospital </a:t>
            </a:r>
          </a:p>
        </p:txBody>
      </p:sp>
      <p:sp>
        <p:nvSpPr>
          <p:cNvPr id="3" name="Content Placeholder 2">
            <a:extLst>
              <a:ext uri="{FF2B5EF4-FFF2-40B4-BE49-F238E27FC236}">
                <a16:creationId xmlns:a16="http://schemas.microsoft.com/office/drawing/2014/main" xmlns="" id="{8B512974-9001-4F2C-B16E-BD29D7355368}"/>
              </a:ext>
            </a:extLst>
          </p:cNvPr>
          <p:cNvSpPr>
            <a:spLocks noGrp="1"/>
          </p:cNvSpPr>
          <p:nvPr>
            <p:ph idx="1"/>
          </p:nvPr>
        </p:nvSpPr>
        <p:spPr>
          <a:xfrm>
            <a:off x="965200" y="2470248"/>
            <a:ext cx="4048344" cy="3536236"/>
          </a:xfrm>
        </p:spPr>
        <p:txBody>
          <a:bodyPr>
            <a:normAutofit fontScale="62500" lnSpcReduction="20000"/>
          </a:bodyPr>
          <a:lstStyle/>
          <a:p>
            <a:r>
              <a:rPr lang="en-US" sz="2400" dirty="0" smtClean="0"/>
              <a:t>Reducing Readmission especially the ones that results into poor inpatient or outpatient care can be used to ensure efficient energy. </a:t>
            </a:r>
          </a:p>
          <a:p>
            <a:r>
              <a:rPr lang="en-US" sz="2400" dirty="0" smtClean="0"/>
              <a:t>It ensures;</a:t>
            </a:r>
          </a:p>
          <a:p>
            <a:r>
              <a:rPr lang="en-US" sz="2400" dirty="0" smtClean="0"/>
              <a:t>Lower healthcare costs</a:t>
            </a:r>
          </a:p>
          <a:p>
            <a:r>
              <a:rPr lang="en-US" sz="2400" dirty="0" smtClean="0"/>
              <a:t>Improve quality</a:t>
            </a:r>
          </a:p>
          <a:p>
            <a:r>
              <a:rPr lang="en-US" sz="2400" dirty="0" smtClean="0"/>
              <a:t>Increase patient satisfaction.</a:t>
            </a:r>
          </a:p>
          <a:p>
            <a:r>
              <a:rPr lang="en-US" sz="2400" dirty="0" smtClean="0"/>
              <a:t>The benefits over the time include;</a:t>
            </a:r>
          </a:p>
          <a:p>
            <a:r>
              <a:rPr lang="en-US" sz="2400" dirty="0" smtClean="0"/>
              <a:t>Prevention of greenhouse emissions. </a:t>
            </a:r>
          </a:p>
          <a:p>
            <a:r>
              <a:rPr lang="en-US" sz="2400" dirty="0" smtClean="0"/>
              <a:t>The long term saving of the money that was initially used to pay for bills, (Sharpe et al. 2019). </a:t>
            </a:r>
          </a:p>
          <a:p>
            <a:r>
              <a:rPr lang="en-US" sz="2400" dirty="0" smtClean="0"/>
              <a:t>It also improves the quality of operation.  </a:t>
            </a:r>
          </a:p>
          <a:p>
            <a:endParaRPr lang="en-US" sz="2400" dirty="0" smtClean="0"/>
          </a:p>
        </p:txBody>
      </p:sp>
      <p:pic>
        <p:nvPicPr>
          <p:cNvPr id="4" name="Picture 3">
            <a:extLst>
              <a:ext uri="{FF2B5EF4-FFF2-40B4-BE49-F238E27FC236}">
                <a16:creationId xmlns:a16="http://schemas.microsoft.com/office/drawing/2014/main" xmlns="" id="{0D9B2716-EFBC-4A90-8803-EB933740DE88}"/>
              </a:ext>
            </a:extLst>
          </p:cNvPr>
          <p:cNvPicPr>
            <a:picLocks noChangeAspect="1"/>
          </p:cNvPicPr>
          <p:nvPr/>
        </p:nvPicPr>
        <p:blipFill rotWithShape="1">
          <a:blip r:embed="rId3"/>
          <a:srcRect t="190" b="585"/>
          <a:stretch/>
        </p:blipFill>
        <p:spPr>
          <a:xfrm>
            <a:off x="5510369" y="851517"/>
            <a:ext cx="6184807" cy="5154967"/>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spTree>
    <p:extLst>
      <p:ext uri="{BB962C8B-B14F-4D97-AF65-F5344CB8AC3E}">
        <p14:creationId xmlns:p14="http://schemas.microsoft.com/office/powerpoint/2010/main" val="76216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xmlns=""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5A9B26E6-6CA1-4475-A3B4-AF84D8EE2393}"/>
              </a:ext>
            </a:extLst>
          </p:cNvPr>
          <p:cNvSpPr>
            <a:spLocks noGrp="1"/>
          </p:cNvSpPr>
          <p:nvPr>
            <p:ph type="title"/>
          </p:nvPr>
        </p:nvSpPr>
        <p:spPr>
          <a:xfrm>
            <a:off x="841247" y="978619"/>
            <a:ext cx="3410712" cy="1106424"/>
          </a:xfrm>
        </p:spPr>
        <p:txBody>
          <a:bodyPr>
            <a:normAutofit/>
          </a:bodyPr>
          <a:lstStyle/>
          <a:p>
            <a:r>
              <a:rPr lang="en-US" sz="2800" dirty="0"/>
              <a:t> Next Steps Overall</a:t>
            </a:r>
          </a:p>
        </p:txBody>
      </p:sp>
      <p:sp>
        <p:nvSpPr>
          <p:cNvPr id="14" name="Rectangle 13">
            <a:extLst>
              <a:ext uri="{FF2B5EF4-FFF2-40B4-BE49-F238E27FC236}">
                <a16:creationId xmlns:a16="http://schemas.microsoft.com/office/drawing/2014/main" xmlns=""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xmlns=""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xmlns="" id="{1F19F4AD-8171-4691-B3B9-AA023E20627C}"/>
              </a:ext>
            </a:extLst>
          </p:cNvPr>
          <p:cNvSpPr>
            <a:spLocks noGrp="1"/>
          </p:cNvSpPr>
          <p:nvPr>
            <p:ph idx="1"/>
          </p:nvPr>
        </p:nvSpPr>
        <p:spPr>
          <a:xfrm>
            <a:off x="841247" y="2359152"/>
            <a:ext cx="3410712" cy="3425043"/>
          </a:xfrm>
        </p:spPr>
        <p:txBody>
          <a:bodyPr>
            <a:normAutofit/>
          </a:bodyPr>
          <a:lstStyle/>
          <a:p>
            <a:endParaRPr lang="en-US" sz="1700" dirty="0"/>
          </a:p>
        </p:txBody>
      </p:sp>
      <p:pic>
        <p:nvPicPr>
          <p:cNvPr id="4" name="Content Placeholder 3">
            <a:extLst>
              <a:ext uri="{FF2B5EF4-FFF2-40B4-BE49-F238E27FC236}">
                <a16:creationId xmlns:a16="http://schemas.microsoft.com/office/drawing/2014/main" xmlns="" id="{19A2D0D0-4C30-4F16-A67F-E454F7B4C715}"/>
              </a:ext>
            </a:extLst>
          </p:cNvPr>
          <p:cNvPicPr>
            <a:picLocks noChangeAspect="1"/>
          </p:cNvPicPr>
          <p:nvPr/>
        </p:nvPicPr>
        <p:blipFill rotWithShape="1">
          <a:blip r:embed="rId2"/>
          <a:srcRect r="-1" b="3962"/>
          <a:stretch/>
        </p:blipFill>
        <p:spPr>
          <a:xfrm>
            <a:off x="5124450" y="634382"/>
            <a:ext cx="6657213" cy="5495162"/>
          </a:xfrm>
          <a:prstGeom prst="rect">
            <a:avLst/>
          </a:prstGeom>
        </p:spPr>
      </p:pic>
    </p:spTree>
    <p:extLst>
      <p:ext uri="{BB962C8B-B14F-4D97-AF65-F5344CB8AC3E}">
        <p14:creationId xmlns:p14="http://schemas.microsoft.com/office/powerpoint/2010/main" val="335452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D74778BA-AC06-40D2-B2BF-3664FF36BADE}"/>
              </a:ext>
            </a:extLst>
          </p:cNvPr>
          <p:cNvSpPr>
            <a:spLocks noGrp="1"/>
          </p:cNvSpPr>
          <p:nvPr>
            <p:ph type="title"/>
          </p:nvPr>
        </p:nvSpPr>
        <p:spPr>
          <a:xfrm>
            <a:off x="841247" y="978619"/>
            <a:ext cx="3410712" cy="1106424"/>
          </a:xfrm>
        </p:spPr>
        <p:txBody>
          <a:bodyPr>
            <a:normAutofit/>
          </a:bodyPr>
          <a:lstStyle/>
          <a:p>
            <a:endParaRPr lang="en-US" sz="2800" dirty="0"/>
          </a:p>
        </p:txBody>
      </p:sp>
      <p:sp>
        <p:nvSpPr>
          <p:cNvPr id="15" name="Rectangle 14">
            <a:extLst>
              <a:ext uri="{FF2B5EF4-FFF2-40B4-BE49-F238E27FC236}">
                <a16:creationId xmlns:a16="http://schemas.microsoft.com/office/drawing/2014/main" xmlns=""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xmlns=""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xmlns="" id="{FA001FB1-8225-43F5-B804-762C0D5770D3}"/>
              </a:ext>
            </a:extLst>
          </p:cNvPr>
          <p:cNvSpPr>
            <a:spLocks noGrp="1"/>
          </p:cNvSpPr>
          <p:nvPr>
            <p:ph idx="1"/>
          </p:nvPr>
        </p:nvSpPr>
        <p:spPr>
          <a:xfrm>
            <a:off x="841247" y="2359152"/>
            <a:ext cx="3410712" cy="3425043"/>
          </a:xfrm>
        </p:spPr>
        <p:txBody>
          <a:bodyPr>
            <a:normAutofit/>
          </a:bodyPr>
          <a:lstStyle/>
          <a:p>
            <a:endParaRPr lang="en-US" sz="1700"/>
          </a:p>
        </p:txBody>
      </p:sp>
      <p:pic>
        <p:nvPicPr>
          <p:cNvPr id="4" name="Content Placeholder 3">
            <a:extLst>
              <a:ext uri="{FF2B5EF4-FFF2-40B4-BE49-F238E27FC236}">
                <a16:creationId xmlns:a16="http://schemas.microsoft.com/office/drawing/2014/main" xmlns="" id="{C3AB85DB-5DC9-4193-A85F-30E52FFC6E2B}"/>
              </a:ext>
            </a:extLst>
          </p:cNvPr>
          <p:cNvPicPr>
            <a:picLocks noChangeAspect="1"/>
          </p:cNvPicPr>
          <p:nvPr/>
        </p:nvPicPr>
        <p:blipFill rotWithShape="1">
          <a:blip r:embed="rId2"/>
          <a:srcRect l="3771" r="15903" b="-1"/>
          <a:stretch/>
        </p:blipFill>
        <p:spPr>
          <a:xfrm>
            <a:off x="5124450" y="634382"/>
            <a:ext cx="6657213" cy="5495162"/>
          </a:xfrm>
          <a:prstGeom prst="rect">
            <a:avLst/>
          </a:prstGeom>
        </p:spPr>
      </p:pic>
    </p:spTree>
    <p:extLst>
      <p:ext uri="{BB962C8B-B14F-4D97-AF65-F5344CB8AC3E}">
        <p14:creationId xmlns:p14="http://schemas.microsoft.com/office/powerpoint/2010/main" val="115496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49CD2D09-B1BB-4DF5-9E1C-3D21B21EDE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20431"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83355637-BA71-4F63-94C9-E77BF81BDFC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xmlns="" id="{A622B59C-8337-45BE-A22F-2D849752C415}"/>
              </a:ext>
            </a:extLst>
          </p:cNvPr>
          <p:cNvSpPr>
            <a:spLocks noGrp="1"/>
          </p:cNvSpPr>
          <p:nvPr>
            <p:ph type="title"/>
          </p:nvPr>
        </p:nvSpPr>
        <p:spPr>
          <a:xfrm>
            <a:off x="804998" y="798445"/>
            <a:ext cx="4803636" cy="1311664"/>
          </a:xfrm>
        </p:spPr>
        <p:txBody>
          <a:bodyPr>
            <a:normAutofit/>
          </a:bodyPr>
          <a:lstStyle/>
          <a:p>
            <a:endParaRPr lang="en-US">
              <a:solidFill>
                <a:srgbClr val="000000"/>
              </a:solidFill>
            </a:endParaRPr>
          </a:p>
        </p:txBody>
      </p:sp>
      <p:sp>
        <p:nvSpPr>
          <p:cNvPr id="8" name="Content Placeholder 7">
            <a:extLst>
              <a:ext uri="{FF2B5EF4-FFF2-40B4-BE49-F238E27FC236}">
                <a16:creationId xmlns:a16="http://schemas.microsoft.com/office/drawing/2014/main" xmlns="" id="{78A7FAF3-2394-43B8-9323-E971F12366CC}"/>
              </a:ext>
            </a:extLst>
          </p:cNvPr>
          <p:cNvSpPr>
            <a:spLocks noGrp="1"/>
          </p:cNvSpPr>
          <p:nvPr>
            <p:ph idx="1"/>
          </p:nvPr>
        </p:nvSpPr>
        <p:spPr>
          <a:xfrm>
            <a:off x="804997" y="2272143"/>
            <a:ext cx="4706803" cy="3788830"/>
          </a:xfrm>
        </p:spPr>
        <p:txBody>
          <a:bodyPr anchor="ctr">
            <a:normAutofit/>
          </a:bodyPr>
          <a:lstStyle/>
          <a:p>
            <a:endParaRPr lang="en-US" sz="2000">
              <a:solidFill>
                <a:srgbClr val="000000"/>
              </a:solidFill>
            </a:endParaRPr>
          </a:p>
        </p:txBody>
      </p:sp>
      <p:sp>
        <p:nvSpPr>
          <p:cNvPr id="15" name="Freeform 49">
            <a:extLst>
              <a:ext uri="{FF2B5EF4-FFF2-40B4-BE49-F238E27FC236}">
                <a16:creationId xmlns:a16="http://schemas.microsoft.com/office/drawing/2014/main" xmlns="" id="{967C29FE-FD32-4AFB-AD20-DBDF5864B2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xmlns="" id="{4BA7972B-9D3C-4BFB-BDAF-5E7D7E72B666}"/>
              </a:ext>
            </a:extLst>
          </p:cNvPr>
          <p:cNvPicPr>
            <a:picLocks noChangeAspect="1"/>
          </p:cNvPicPr>
          <p:nvPr/>
        </p:nvPicPr>
        <p:blipFill rotWithShape="1">
          <a:blip r:embed="rId3"/>
          <a:srcRect l="6144" r="4202"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958834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A32C981-5427-44BF-A0B4-A1840F3B1AAA}"/>
              </a:ext>
            </a:extLst>
          </p:cNvPr>
          <p:cNvSpPr>
            <a:spLocks noGrp="1"/>
          </p:cNvSpPr>
          <p:nvPr>
            <p:ph type="title"/>
          </p:nvPr>
        </p:nvSpPr>
        <p:spPr>
          <a:xfrm>
            <a:off x="838200" y="585216"/>
            <a:ext cx="10515600" cy="1325563"/>
          </a:xfrm>
        </p:spPr>
        <p:txBody>
          <a:bodyPr>
            <a:normAutofit/>
          </a:bodyPr>
          <a:lstStyle/>
          <a:p>
            <a:endParaRPr lang="en-US">
              <a:solidFill>
                <a:schemeClr val="bg1"/>
              </a:solidFill>
            </a:endParaRPr>
          </a:p>
        </p:txBody>
      </p:sp>
      <p:pic>
        <p:nvPicPr>
          <p:cNvPr id="4" name="Picture 3">
            <a:extLst>
              <a:ext uri="{FF2B5EF4-FFF2-40B4-BE49-F238E27FC236}">
                <a16:creationId xmlns:a16="http://schemas.microsoft.com/office/drawing/2014/main" xmlns="" id="{ED8A0F1B-E0ED-4628-B0A8-B26C8702578C}"/>
              </a:ext>
            </a:extLst>
          </p:cNvPr>
          <p:cNvPicPr>
            <a:picLocks noChangeAspect="1"/>
          </p:cNvPicPr>
          <p:nvPr/>
        </p:nvPicPr>
        <p:blipFill rotWithShape="1">
          <a:blip r:embed="rId2"/>
          <a:srcRect l="14810"/>
          <a:stretch/>
        </p:blipFill>
        <p:spPr>
          <a:xfrm>
            <a:off x="841248" y="2516777"/>
            <a:ext cx="6236208" cy="3660185"/>
          </a:xfrm>
          <a:prstGeom prst="rect">
            <a:avLst/>
          </a:prstGeom>
        </p:spPr>
      </p:pic>
      <p:sp>
        <p:nvSpPr>
          <p:cNvPr id="3" name="Content Placeholder 2">
            <a:extLst>
              <a:ext uri="{FF2B5EF4-FFF2-40B4-BE49-F238E27FC236}">
                <a16:creationId xmlns:a16="http://schemas.microsoft.com/office/drawing/2014/main" xmlns="" id="{604E1D87-D4DB-4015-A7E8-E80DEEEC460A}"/>
              </a:ext>
            </a:extLst>
          </p:cNvPr>
          <p:cNvSpPr>
            <a:spLocks noGrp="1"/>
          </p:cNvSpPr>
          <p:nvPr>
            <p:ph idx="1"/>
          </p:nvPr>
        </p:nvSpPr>
        <p:spPr>
          <a:xfrm>
            <a:off x="7546848" y="2516777"/>
            <a:ext cx="3803904" cy="3660185"/>
          </a:xfrm>
        </p:spPr>
        <p:txBody>
          <a:bodyPr anchor="ctr">
            <a:normAutofit/>
          </a:bodyPr>
          <a:lstStyle/>
          <a:p>
            <a:endParaRPr lang="en-US" sz="2200"/>
          </a:p>
        </p:txBody>
      </p:sp>
    </p:spTree>
    <p:extLst>
      <p:ext uri="{BB962C8B-B14F-4D97-AF65-F5344CB8AC3E}">
        <p14:creationId xmlns:p14="http://schemas.microsoft.com/office/powerpoint/2010/main" val="1943474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F56F5174-31D9-4DBB-AAB7-A1FD7BDB13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AE113210-7872-481A-ADE6-3A05CCAF5EB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0CF79E5D-31F6-475F-8DA4-B0C08F0564E1}"/>
              </a:ext>
            </a:extLst>
          </p:cNvPr>
          <p:cNvSpPr>
            <a:spLocks noGrp="1"/>
          </p:cNvSpPr>
          <p:nvPr>
            <p:ph type="title"/>
          </p:nvPr>
        </p:nvSpPr>
        <p:spPr>
          <a:xfrm>
            <a:off x="6094105" y="802955"/>
            <a:ext cx="4977976" cy="1454051"/>
          </a:xfrm>
        </p:spPr>
        <p:txBody>
          <a:bodyPr>
            <a:normAutofit/>
          </a:bodyPr>
          <a:lstStyle/>
          <a:p>
            <a:r>
              <a:rPr lang="en-US" dirty="0">
                <a:solidFill>
                  <a:srgbClr val="000000"/>
                </a:solidFill>
              </a:rPr>
              <a:t>Questions? </a:t>
            </a:r>
          </a:p>
        </p:txBody>
      </p:sp>
      <p:sp>
        <p:nvSpPr>
          <p:cNvPr id="15" name="Freeform 62">
            <a:extLst>
              <a:ext uri="{FF2B5EF4-FFF2-40B4-BE49-F238E27FC236}">
                <a16:creationId xmlns:a16="http://schemas.microsoft.com/office/drawing/2014/main" xmlns="" id="{F9A95BEE-6BB1-4A28-A8E6-A34B2E42EF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xmlns="" id="{512518B0-DC0A-45E7-8134-1161771CCE64}"/>
              </a:ext>
            </a:extLst>
          </p:cNvPr>
          <p:cNvPicPr>
            <a:picLocks noChangeAspect="1"/>
          </p:cNvPicPr>
          <p:nvPr/>
        </p:nvPicPr>
        <p:blipFill rotWithShape="1">
          <a:blip r:embed="rId3">
            <a:alphaModFix/>
          </a:blip>
          <a:srcRect r="4732" b="3"/>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8" name="Content Placeholder 7">
            <a:extLst>
              <a:ext uri="{FF2B5EF4-FFF2-40B4-BE49-F238E27FC236}">
                <a16:creationId xmlns:a16="http://schemas.microsoft.com/office/drawing/2014/main" xmlns="" id="{29F5CDA8-A597-41F2-BC60-5D339A4383B2}"/>
              </a:ext>
            </a:extLst>
          </p:cNvPr>
          <p:cNvSpPr>
            <a:spLocks noGrp="1"/>
          </p:cNvSpPr>
          <p:nvPr>
            <p:ph idx="1"/>
          </p:nvPr>
        </p:nvSpPr>
        <p:spPr>
          <a:xfrm>
            <a:off x="6090574" y="2421682"/>
            <a:ext cx="4977578" cy="3639289"/>
          </a:xfrm>
        </p:spPr>
        <p:txBody>
          <a:bodyPr anchor="ctr">
            <a:normAutofit/>
          </a:bodyPr>
          <a:lstStyle/>
          <a:p>
            <a:r>
              <a:rPr lang="en-US" sz="9600" dirty="0">
                <a:solidFill>
                  <a:srgbClr val="000000"/>
                </a:solidFill>
              </a:rPr>
              <a:t>?</a:t>
            </a:r>
          </a:p>
        </p:txBody>
      </p:sp>
    </p:spTree>
    <p:extLst>
      <p:ext uri="{BB962C8B-B14F-4D97-AF65-F5344CB8AC3E}">
        <p14:creationId xmlns:p14="http://schemas.microsoft.com/office/powerpoint/2010/main" val="234535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xEl>
                                              <p:pRg st="0" end="0"/>
                                            </p:txEl>
                                          </p:spTgt>
                                        </p:tgtEl>
                                      </p:cBhvr>
                                    </p:animEffect>
                                    <p:animScale>
                                      <p:cBhvr>
                                        <p:cTn id="7" dur="250" autoRev="1" fill="hold"/>
                                        <p:tgtEl>
                                          <p:spTgt spid="8">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486678-1A2A-4A5B-BA0A-E99104806854}"/>
              </a:ext>
            </a:extLst>
          </p:cNvPr>
          <p:cNvSpPr>
            <a:spLocks noGrp="1"/>
          </p:cNvSpPr>
          <p:nvPr>
            <p:ph type="title"/>
          </p:nvPr>
        </p:nvSpPr>
        <p:spPr>
          <a:xfrm>
            <a:off x="1136428" y="627564"/>
            <a:ext cx="7474172" cy="1325563"/>
          </a:xfrm>
        </p:spPr>
        <p:txBody>
          <a:bodyPr>
            <a:normAutofit/>
          </a:bodyPr>
          <a:lstStyle/>
          <a:p>
            <a:r>
              <a:rPr lang="en-US" dirty="0"/>
              <a:t>References</a:t>
            </a:r>
          </a:p>
        </p:txBody>
      </p:sp>
      <p:sp>
        <p:nvSpPr>
          <p:cNvPr id="10" name="Content Placeholder 9">
            <a:extLst>
              <a:ext uri="{FF2B5EF4-FFF2-40B4-BE49-F238E27FC236}">
                <a16:creationId xmlns:a16="http://schemas.microsoft.com/office/drawing/2014/main" xmlns="" id="{3DDBCD59-1CDF-4F08-8168-E91C80FE1D17}"/>
              </a:ext>
            </a:extLst>
          </p:cNvPr>
          <p:cNvSpPr>
            <a:spLocks noGrp="1"/>
          </p:cNvSpPr>
          <p:nvPr>
            <p:ph idx="1"/>
          </p:nvPr>
        </p:nvSpPr>
        <p:spPr>
          <a:xfrm>
            <a:off x="1136429" y="2278173"/>
            <a:ext cx="6467867" cy="3450613"/>
          </a:xfrm>
        </p:spPr>
        <p:txBody>
          <a:bodyPr anchor="ctr">
            <a:normAutofit lnSpcReduction="10000"/>
          </a:bodyPr>
          <a:lstStyle/>
          <a:p>
            <a:r>
              <a:rPr lang="en-US" sz="2400" dirty="0" err="1"/>
              <a:t>Buonomano</a:t>
            </a:r>
            <a:r>
              <a:rPr lang="en-US" sz="2400" dirty="0"/>
              <a:t>, A., </a:t>
            </a:r>
            <a:r>
              <a:rPr lang="en-US" sz="2400" dirty="0" err="1"/>
              <a:t>Calise</a:t>
            </a:r>
            <a:r>
              <a:rPr lang="en-US" sz="2400" dirty="0"/>
              <a:t>, F., </a:t>
            </a:r>
            <a:r>
              <a:rPr lang="en-US" sz="2400" dirty="0" err="1"/>
              <a:t>Ferruzzi</a:t>
            </a:r>
            <a:r>
              <a:rPr lang="en-US" sz="2400" dirty="0"/>
              <a:t>, G., &amp; </a:t>
            </a:r>
            <a:r>
              <a:rPr lang="en-US" sz="2400" dirty="0" err="1"/>
              <a:t>Palombo</a:t>
            </a:r>
            <a:r>
              <a:rPr lang="en-US" sz="2400" dirty="0"/>
              <a:t>, A. (2014). Dynamic energy performance analysis: Case study for energy efficiency retrofits of hospital buildings. </a:t>
            </a:r>
            <a:r>
              <a:rPr lang="en-US" sz="2400" i="1" dirty="0"/>
              <a:t>Energy</a:t>
            </a:r>
            <a:r>
              <a:rPr lang="en-US" sz="2400" dirty="0"/>
              <a:t>, </a:t>
            </a:r>
            <a:r>
              <a:rPr lang="en-US" sz="2400" i="1" dirty="0"/>
              <a:t>78</a:t>
            </a:r>
            <a:r>
              <a:rPr lang="en-US" sz="2400" dirty="0"/>
              <a:t>, 555-572</a:t>
            </a:r>
            <a:r>
              <a:rPr lang="en-US" sz="2400" dirty="0" smtClean="0"/>
              <a:t>.</a:t>
            </a:r>
          </a:p>
          <a:p>
            <a:r>
              <a:rPr lang="en-US" sz="2400" dirty="0"/>
              <a:t>Sharpe, R. A., </a:t>
            </a:r>
            <a:r>
              <a:rPr lang="en-US" sz="2400" dirty="0" err="1"/>
              <a:t>Machray</a:t>
            </a:r>
            <a:r>
              <a:rPr lang="en-US" sz="2400" dirty="0"/>
              <a:t>, K. E., Fleming, L. E., Taylor, T., Henley, W., </a:t>
            </a:r>
            <a:r>
              <a:rPr lang="en-US" sz="2400" dirty="0" err="1"/>
              <a:t>Chenore</a:t>
            </a:r>
            <a:r>
              <a:rPr lang="en-US" sz="2400" dirty="0"/>
              <a:t>, T., ... &amp; Wheeler, B. W. (2019). Household energy efficiency and health: Area-level analysis of hospital admissions in England. </a:t>
            </a:r>
            <a:r>
              <a:rPr lang="en-US" sz="2400" i="1" dirty="0"/>
              <a:t>Environment international</a:t>
            </a:r>
            <a:r>
              <a:rPr lang="en-US" sz="2400" dirty="0"/>
              <a:t>, </a:t>
            </a:r>
            <a:r>
              <a:rPr lang="en-US" sz="2400" i="1" dirty="0"/>
              <a:t>133</a:t>
            </a:r>
            <a:r>
              <a:rPr lang="en-US" sz="2400" dirty="0"/>
              <a:t>, 105164.</a:t>
            </a:r>
            <a:endParaRPr lang="en-US" sz="2400" dirty="0" smtClean="0"/>
          </a:p>
        </p:txBody>
      </p:sp>
      <p:sp>
        <p:nvSpPr>
          <p:cNvPr id="13" name="Rectangle 12">
            <a:extLst>
              <a:ext uri="{FF2B5EF4-FFF2-40B4-BE49-F238E27FC236}">
                <a16:creationId xmlns:a16="http://schemas.microsoft.com/office/drawing/2014/main" xmlns="" id="{59A309A7-1751-4ABE-A3C1-EEC40366AD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88880" y="0"/>
            <a:ext cx="2103120" cy="6858000"/>
          </a:xfrm>
          <a:prstGeom prst="rect">
            <a:avLst/>
          </a:prstGeom>
          <a:solidFill>
            <a:srgbClr val="3B5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xmlns="" id="{967D8EB6-EAE1-4F9C-B398-83321E2872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15400" y="2358913"/>
            <a:ext cx="2140172" cy="2140172"/>
          </a:xfrm>
          <a:prstGeom prst="ellipse">
            <a:avLst/>
          </a:prstGeom>
          <a:solidFill>
            <a:srgbClr val="FFFFFF"/>
          </a:solidFill>
          <a:ln w="22225">
            <a:solidFill>
              <a:srgbClr val="00F7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xmlns="" id="{F7872B17-E371-4CB3-8A73-99FAA5D4467C}"/>
              </a:ext>
            </a:extLst>
          </p:cNvPr>
          <p:cNvPicPr>
            <a:picLocks noChangeAspect="1"/>
          </p:cNvPicPr>
          <p:nvPr/>
        </p:nvPicPr>
        <p:blipFill rotWithShape="1">
          <a:blip r:embed="rId2">
            <a:alphaModFix/>
          </a:blip>
          <a:srcRect r="-3" b="157"/>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1556346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3368</TotalTime>
  <Words>391</Words>
  <Application>Microsoft Office PowerPoint</Application>
  <PresentationFormat>Widescreen</PresentationFormat>
  <Paragraphs>40</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Sustainability Initiative </vt:lpstr>
      <vt:lpstr>Initiative Overview</vt:lpstr>
      <vt:lpstr>Patterns and Similarities </vt:lpstr>
      <vt:lpstr>State and Federal Agencies</vt:lpstr>
      <vt:lpstr>Red Bag Waste Reduction</vt:lpstr>
      <vt:lpstr>Red bag Waste Reduction</vt:lpstr>
      <vt:lpstr>Energy Efficient Hospital </vt:lpstr>
      <vt:lpstr>Energy Efficient Hospital </vt:lpstr>
      <vt:lpstr> Next Steps Overall</vt:lpstr>
      <vt:lpstr>PowerPoint Presentation</vt:lpstr>
      <vt:lpstr>PowerPoint Presentation</vt:lpstr>
      <vt:lpstr>PowerPoint Presentation</vt:lpstr>
      <vt:lpstr>Questions?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Initiative</dc:title>
  <dc:creator>Castro, Yadira</dc:creator>
  <cp:lastModifiedBy>HP</cp:lastModifiedBy>
  <cp:revision>15</cp:revision>
  <dcterms:created xsi:type="dcterms:W3CDTF">2021-01-21T17:10:12Z</dcterms:created>
  <dcterms:modified xsi:type="dcterms:W3CDTF">2021-01-24T15:56:22Z</dcterms:modified>
</cp:coreProperties>
</file>